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57" r:id="rId4"/>
    <p:sldId id="260" r:id="rId5"/>
    <p:sldId id="262" r:id="rId6"/>
    <p:sldId id="263" r:id="rId7"/>
    <p:sldId id="264" r:id="rId8"/>
    <p:sldId id="267" r:id="rId9"/>
    <p:sldId id="268" r:id="rId10"/>
    <p:sldId id="265"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68" d="100"/>
          <a:sy n="68" d="100"/>
        </p:scale>
        <p:origin x="90" y="18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752858" y="6453386"/>
            <a:ext cx="1607944" cy="404614"/>
          </a:xfrm>
        </p:spPr>
        <p:txBody>
          <a:bodyPr/>
          <a:lstStyle>
            <a:lvl1pPr>
              <a:defRPr baseline="0">
                <a:solidFill>
                  <a:schemeClr val="tx2"/>
                </a:solidFill>
              </a:defRPr>
            </a:lvl1pPr>
          </a:lstStyle>
          <a:p>
            <a:fld id="{87DE6118-2437-4B30-8E3C-4D2BE6020583}" type="datetimeFigureOut">
              <a:rPr lang="en-US" dirty="0"/>
              <a:pPr/>
              <a:t>12/1/2015</a:t>
            </a:fld>
            <a:endParaRPr lang="en-US" dirty="0"/>
          </a:p>
        </p:txBody>
      </p:sp>
      <p:sp>
        <p:nvSpPr>
          <p:cNvPr id="5" name="Footer Placeholder 4"/>
          <p:cNvSpPr>
            <a:spLocks noGrp="1"/>
          </p:cNvSpPr>
          <p:nvPr>
            <p:ph type="ftr" sz="quarter" idx="11"/>
          </p:nvPr>
        </p:nvSpPr>
        <p:spPr>
          <a:xfrm>
            <a:off x="2584054" y="6453386"/>
            <a:ext cx="7023377" cy="404614"/>
          </a:xfrm>
        </p:spPr>
        <p:txBody>
          <a:bodyPr/>
          <a:lstStyle>
            <a:lvl1pPr algn="ctr">
              <a:defRPr baseline="0">
                <a:solidFill>
                  <a:schemeClr val="tx2"/>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baseline="0">
                <a:solidFill>
                  <a:schemeClr val="tx2"/>
                </a:solidFill>
              </a:defRPr>
            </a:lvl1pPr>
          </a:lstStyle>
          <a:p>
            <a:fld id="{69E57DC2-970A-4B3E-BB1C-7A09969E49DF}" type="slidenum">
              <a:rPr lang="en-US" dirty="0"/>
              <a:pPr/>
              <a:t>‹#›</a:t>
            </a:fld>
            <a:endParaRPr lang="en-US" dirty="0"/>
          </a:p>
        </p:txBody>
      </p:sp>
      <p:grpSp>
        <p:nvGrpSpPr>
          <p:cNvPr id="9" name="Group 8"/>
          <p:cNvGrpSpPr/>
          <p:nvPr/>
        </p:nvGrpSpPr>
        <p:grpSpPr>
          <a:xfrm>
            <a:off x="752858" y="744469"/>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dirty="0"/>
              <a:t>12/1/2015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dirty="0"/>
              <a:t>12/1/2015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dirty="0"/>
              <a:t>12/1/2015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accent1"/>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a:xfrm>
            <a:off x="738908" y="6453386"/>
            <a:ext cx="1622409" cy="404614"/>
          </a:xfrm>
        </p:spPr>
        <p:txBody>
          <a:bodyPr/>
          <a:lstStyle>
            <a:lvl1pPr>
              <a:defRPr>
                <a:solidFill>
                  <a:schemeClr val="tx2"/>
                </a:solidFill>
              </a:defRPr>
            </a:lvl1pPr>
          </a:lstStyle>
          <a:p>
            <a:fld id="{87DE6118-2437-4B30-8E3C-4D2BE6020583}" type="datetimeFigureOut">
              <a:rPr lang="en-US" dirty="0"/>
              <a:pPr/>
              <a:t>12/1/2015</a:t>
            </a:fld>
            <a:endParaRPr lang="en-US" dirty="0"/>
          </a:p>
        </p:txBody>
      </p:sp>
      <p:sp>
        <p:nvSpPr>
          <p:cNvPr id="5" name="Footer Placeholder 4"/>
          <p:cNvSpPr>
            <a:spLocks noGrp="1"/>
          </p:cNvSpPr>
          <p:nvPr>
            <p:ph type="ftr" sz="quarter" idx="11"/>
          </p:nvPr>
        </p:nvSpPr>
        <p:spPr>
          <a:xfrm>
            <a:off x="2584312" y="6453386"/>
            <a:ext cx="7023377" cy="404614"/>
          </a:xfrm>
        </p:spPr>
        <p:txBody>
          <a:bodyPr/>
          <a:lstStyle>
            <a:lvl1pPr algn="ctr">
              <a:defRPr>
                <a:solidFill>
                  <a:schemeClr val="tx2"/>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a:solidFill>
                  <a:schemeClr val="tx2"/>
                </a:solidFill>
              </a:defRPr>
            </a:lvl1pPr>
          </a:lstStyle>
          <a:p>
            <a:fld id="{69E57DC2-970A-4B3E-BB1C-7A09969E49DF}" type="slidenum">
              <a:rPr lang="en-US" dirty="0"/>
              <a:pPr/>
              <a:t>‹#›</a:t>
            </a:fld>
            <a:endParaRPr lang="en-US" dirty="0"/>
          </a:p>
        </p:txBody>
      </p:sp>
      <p:sp>
        <p:nvSpPr>
          <p:cNvPr id="7" name="Freeform 6" title="Crop Mark"/>
          <p:cNvSpPr/>
          <p:nvPr/>
        </p:nvSpPr>
        <p:spPr bwMode="auto">
          <a:xfrm>
            <a:off x="8151962" y="1685652"/>
            <a:ext cx="3275013"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accent1"/>
          </a:solidFill>
          <a:ln w="0">
            <a:noFill/>
            <a:prstDash val="solid"/>
            <a:round/>
            <a:headEnd/>
            <a:tailEnd/>
          </a:ln>
        </p:spPr>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87DE6118-2437-4B30-8E3C-4D2BE6020583}" type="datetimeFigureOut">
              <a:rPr lang="en-US" dirty="0"/>
              <a:t>12/1/2015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7DE6118-2437-4B30-8E3C-4D2BE6020583}" type="datetimeFigureOut">
              <a:rPr lang="en-US" dirty="0"/>
              <a:t>12/1/2015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87DE6118-2437-4B30-8E3C-4D2BE6020583}" type="datetimeFigureOut">
              <a:rPr lang="en-US" dirty="0"/>
              <a:t>12/1/2015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DE6118-2437-4B30-8E3C-4D2BE6020583}" type="datetimeFigureOut">
              <a:rPr lang="en-US" dirty="0"/>
              <a:t>12/1/2015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Autofit/>
          </a:bodyPr>
          <a:lstStyle>
            <a:lvl1pPr>
              <a:lnSpc>
                <a:spcPct val="84000"/>
              </a:lnSpc>
              <a:defRPr sz="4800" baseline="0">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87DE6118-2437-4B30-8E3C-4D2BE6020583}" type="datetimeFigureOut">
              <a:rPr lang="en-US" dirty="0"/>
              <a:pPr/>
              <a:t>12/1/2015</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69E57DC2-970A-4B3E-BB1C-7A09969E49DF}" type="slidenum">
              <a:rPr lang="en-US" dirty="0"/>
              <a:pPr/>
              <a:t>‹#›</a:t>
            </a:fld>
            <a:endParaRPr lang="en-US"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rmAutofit/>
          </a:bodyPr>
          <a:lstStyle>
            <a:lvl1pPr>
              <a:lnSpc>
                <a:spcPct val="84000"/>
              </a:lnSpc>
              <a:defRPr sz="4800" baseline="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532120" y="0"/>
            <a:ext cx="6659880" cy="6857999"/>
          </a:xfrm>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87DE6118-2437-4B30-8E3C-4D2BE6020583}" type="datetimeFigureOut">
              <a:rPr lang="en-US" dirty="0"/>
              <a:pPr/>
              <a:t>12/1/2015</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69E57DC2-970A-4B3E-BB1C-7A09969E49DF}" type="slidenum">
              <a:rPr lang="en-US" dirty="0"/>
              <a:pPr/>
              <a:t>‹#›</a:t>
            </a:fld>
            <a:endParaRPr lang="en-US"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tx2"/>
                </a:solidFill>
              </a:defRPr>
            </a:lvl1pPr>
          </a:lstStyle>
          <a:p>
            <a:fld id="{87DE6118-2437-4B30-8E3C-4D2BE6020583}" type="datetimeFigureOut">
              <a:rPr lang="en-US" dirty="0"/>
              <a:pPr/>
              <a:t>12/1/2015</a:t>
            </a:fld>
            <a:endParaRPr lang="en-US" dirty="0"/>
          </a:p>
        </p:txBody>
      </p:sp>
      <p:sp>
        <p:nvSpPr>
          <p:cNvPr id="5" name="Footer Placeholder 4"/>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200" baseline="0">
                <a:solidFill>
                  <a:schemeClr val="tx2"/>
                </a:solidFill>
              </a:defRPr>
            </a:lvl1pPr>
          </a:lstStyle>
          <a:p>
            <a:endParaRPr lang="en-US" dirty="0"/>
          </a:p>
        </p:txBody>
      </p:sp>
      <p:sp>
        <p:nvSpPr>
          <p:cNvPr id="6" name="Slide Number Placeholder 5"/>
          <p:cNvSpPr>
            <a:spLocks noGrp="1"/>
          </p:cNvSpPr>
          <p:nvPr>
            <p:ph type="sldNum" sz="quarter" idx="4"/>
          </p:nvPr>
        </p:nvSpPr>
        <p:spPr>
          <a:xfrm>
            <a:off x="9472736" y="6453386"/>
            <a:ext cx="1596292" cy="404614"/>
          </a:xfrm>
          <a:prstGeom prst="rect">
            <a:avLst/>
          </a:prstGeom>
        </p:spPr>
        <p:txBody>
          <a:bodyPr vert="horz" lIns="91440" tIns="45720" rIns="91440" bIns="45720" rtlCol="0" anchor="ctr"/>
          <a:lstStyle>
            <a:lvl1pPr algn="r">
              <a:defRPr sz="1200" baseline="0">
                <a:solidFill>
                  <a:schemeClr val="tx2"/>
                </a:solidFill>
              </a:defRPr>
            </a:lvl1pPr>
          </a:lstStyle>
          <a:p>
            <a:fld id="{69E57DC2-970A-4B3E-BB1C-7A09969E49DF}" type="slidenum">
              <a:rPr lang="en-US" dirty="0"/>
              <a:pPr/>
              <a:t>‹#›</a:t>
            </a:fld>
            <a:endParaRPr lang="en-US" dirty="0"/>
          </a:p>
        </p:txBody>
      </p:sp>
      <p:sp>
        <p:nvSpPr>
          <p:cNvPr id="9" name="Rectangle 8" title="Side bar"/>
          <p:cNvSpPr/>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3" orient="horz" pos="1368">
          <p15:clr>
            <a:srgbClr val="F26B43"/>
          </p15:clr>
        </p15:guide>
        <p15:guide id="4"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6912">
          <p15:clr>
            <a:srgbClr val="F26B43"/>
          </p15:clr>
        </p15:guide>
        <p15:guide id="10" pos="936">
          <p15:clr>
            <a:srgbClr val="F26B43"/>
          </p15:clr>
        </p15:guide>
        <p15:guide id="11" pos="86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tavaana.org/en/content/1960s-70s-american-feminist-movement-breaking-down-barriers-women" TargetMode="External"/><Relationship Id="rId2" Type="http://schemas.openxmlformats.org/officeDocument/2006/relationships/hyperlink" Target="https://business.highbeam.com/435388/article-1G1-18167423/1990s-gender-differences-parenting-roles" TargetMode="Externa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 Id="rId5" Type="http://schemas.microsoft.com/office/2007/relationships/hdphoto" Target="../media/hdphoto2.wdp"/><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6.png"/><Relationship Id="rId1" Type="http://schemas.openxmlformats.org/officeDocument/2006/relationships/slideLayout" Target="../slideLayouts/slideLayout3.xml"/><Relationship Id="rId6" Type="http://schemas.openxmlformats.org/officeDocument/2006/relationships/image" Target="../media/image8.JPG"/><Relationship Id="rId5" Type="http://schemas.microsoft.com/office/2007/relationships/hdphoto" Target="../media/hdphoto5.wdp"/><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2400" dirty="0" smtClean="0">
                <a:solidFill>
                  <a:schemeClr val="bg1">
                    <a:lumMod val="65000"/>
                  </a:schemeClr>
                </a:solidFill>
              </a:rPr>
              <a:t>{sands}{</a:t>
            </a:r>
            <a:r>
              <a:rPr lang="en-US" sz="2400" dirty="0" err="1" smtClean="0">
                <a:solidFill>
                  <a:schemeClr val="bg1">
                    <a:lumMod val="65000"/>
                  </a:schemeClr>
                </a:solidFill>
              </a:rPr>
              <a:t>daly</a:t>
            </a:r>
            <a:r>
              <a:rPr lang="en-US" sz="2400" dirty="0" smtClean="0">
                <a:solidFill>
                  <a:schemeClr val="bg1">
                    <a:lumMod val="65000"/>
                  </a:schemeClr>
                </a:solidFill>
              </a:rPr>
              <a:t>}{Stosiek}</a:t>
            </a:r>
            <a:br>
              <a:rPr lang="en-US" sz="2400" dirty="0" smtClean="0">
                <a:solidFill>
                  <a:schemeClr val="bg1">
                    <a:lumMod val="65000"/>
                  </a:schemeClr>
                </a:solidFill>
              </a:rPr>
            </a:br>
            <a:r>
              <a:rPr lang="en-US" sz="4000" dirty="0" smtClean="0"/>
              <a:t>four generations of </a:t>
            </a:r>
            <a:br>
              <a:rPr lang="en-US" sz="4000" dirty="0" smtClean="0"/>
            </a:br>
            <a:r>
              <a:rPr lang="en-US" sz="5400" dirty="0" smtClean="0"/>
              <a:t>women in the home and workplace</a:t>
            </a:r>
            <a:endParaRPr lang="en-US" sz="5400" dirty="0"/>
          </a:p>
        </p:txBody>
      </p:sp>
      <p:sp>
        <p:nvSpPr>
          <p:cNvPr id="3" name="Subtitle 2"/>
          <p:cNvSpPr>
            <a:spLocks noGrp="1"/>
          </p:cNvSpPr>
          <p:nvPr>
            <p:ph type="subTitle" idx="1"/>
          </p:nvPr>
        </p:nvSpPr>
        <p:spPr/>
        <p:txBody>
          <a:bodyPr/>
          <a:lstStyle/>
          <a:p>
            <a:r>
              <a:rPr lang="en-US" dirty="0" smtClean="0"/>
              <a:t>Amanda Stosiek</a:t>
            </a:r>
            <a:endParaRPr lang="en-US" dirty="0"/>
          </a:p>
        </p:txBody>
      </p:sp>
    </p:spTree>
    <p:extLst>
      <p:ext uri="{BB962C8B-B14F-4D97-AF65-F5344CB8AC3E}">
        <p14:creationId xmlns:p14="http://schemas.microsoft.com/office/powerpoint/2010/main" val="359865948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1139482"/>
            <a:ext cx="9601200" cy="1032217"/>
          </a:xfrm>
        </p:spPr>
        <p:txBody>
          <a:bodyPr>
            <a:normAutofit/>
          </a:bodyPr>
          <a:lstStyle/>
          <a:p>
            <a:r>
              <a:rPr lang="en-US" sz="3200" dirty="0" smtClean="0"/>
              <a:t>Sources on Feminism and Women’s Rights Movements</a:t>
            </a:r>
            <a:endParaRPr lang="en-US" sz="3200" dirty="0"/>
          </a:p>
        </p:txBody>
      </p:sp>
      <p:sp>
        <p:nvSpPr>
          <p:cNvPr id="3" name="Content Placeholder 2"/>
          <p:cNvSpPr>
            <a:spLocks noGrp="1"/>
          </p:cNvSpPr>
          <p:nvPr>
            <p:ph sz="half" idx="1"/>
          </p:nvPr>
        </p:nvSpPr>
        <p:spPr>
          <a:xfrm>
            <a:off x="1371600" y="2285999"/>
            <a:ext cx="9601200" cy="3581401"/>
          </a:xfrm>
        </p:spPr>
        <p:txBody>
          <a:bodyPr/>
          <a:lstStyle/>
          <a:p>
            <a:r>
              <a:rPr lang="en-US" dirty="0">
                <a:hlinkClick r:id="rId2"/>
              </a:rPr>
              <a:t>https://</a:t>
            </a:r>
            <a:r>
              <a:rPr lang="en-US" dirty="0" smtClean="0">
                <a:hlinkClick r:id="rId2"/>
              </a:rPr>
              <a:t>business.highbeam.com/435388/article-1G1-18167423/1990s-gender-differences-parenting-roles</a:t>
            </a:r>
            <a:endParaRPr lang="en-US" dirty="0" smtClean="0"/>
          </a:p>
          <a:p>
            <a:r>
              <a:rPr lang="en-US" dirty="0">
                <a:hlinkClick r:id="rId3"/>
              </a:rPr>
              <a:t>https://</a:t>
            </a:r>
            <a:r>
              <a:rPr lang="en-US" dirty="0" smtClean="0">
                <a:hlinkClick r:id="rId3"/>
              </a:rPr>
              <a:t>tavaana.org/en/content/1960s-70s-american-feminist-movement-breaking-down-barriers-women</a:t>
            </a:r>
            <a:endParaRPr lang="en-US" dirty="0" smtClean="0"/>
          </a:p>
          <a:p>
            <a:endParaRPr lang="en-US" dirty="0"/>
          </a:p>
        </p:txBody>
      </p:sp>
    </p:spTree>
    <p:extLst>
      <p:ext uri="{BB962C8B-B14F-4D97-AF65-F5344CB8AC3E}">
        <p14:creationId xmlns:p14="http://schemas.microsoft.com/office/powerpoint/2010/main" val="210726557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tretch>
            <a:fillRect/>
          </a:stretch>
        </p:blipFill>
        <p:spPr>
          <a:xfrm>
            <a:off x="910045" y="2664094"/>
            <a:ext cx="5621383" cy="3747589"/>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pic>
        <p:nvPicPr>
          <p:cNvPr id="4" name="Picture 3"/>
          <p:cNvPicPr>
            <a:picLocks noChangeAspect="1"/>
          </p:cNvPicPr>
          <p:nvPr/>
        </p:nvPicPr>
        <p:blipFill>
          <a:blip r:embed="rId4">
            <a:extLst>
              <a:ext uri="{BEBA8EAE-BF5A-486C-A8C5-ECC9F3942E4B}">
                <a14:imgProps xmlns:a14="http://schemas.microsoft.com/office/drawing/2010/main">
                  <a14:imgLayer r:embed="rId5">
                    <a14:imgEffect>
                      <a14:colorTemperature colorTemp="5300"/>
                    </a14:imgEffect>
                    <a14:imgEffect>
                      <a14:saturation sat="33000"/>
                    </a14:imgEffect>
                  </a14:imgLayer>
                </a14:imgProps>
              </a:ext>
              <a:ext uri="{28A0092B-C50C-407E-A947-70E740481C1C}">
                <a14:useLocalDpi xmlns:a14="http://schemas.microsoft.com/office/drawing/2010/main" val="0"/>
              </a:ext>
            </a:extLst>
          </a:blip>
          <a:stretch>
            <a:fillRect/>
          </a:stretch>
        </p:blipFill>
        <p:spPr>
          <a:xfrm>
            <a:off x="6635931" y="549635"/>
            <a:ext cx="5092881" cy="3819661"/>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
        <p:nvSpPr>
          <p:cNvPr id="5" name="TextBox 4"/>
          <p:cNvSpPr txBox="1"/>
          <p:nvPr/>
        </p:nvSpPr>
        <p:spPr>
          <a:xfrm>
            <a:off x="953587" y="599585"/>
            <a:ext cx="3753395" cy="707886"/>
          </a:xfrm>
          <a:prstGeom prst="rect">
            <a:avLst/>
          </a:prstGeom>
          <a:noFill/>
        </p:spPr>
        <p:txBody>
          <a:bodyPr wrap="square" rtlCol="0">
            <a:spAutoFit/>
          </a:bodyPr>
          <a:lstStyle/>
          <a:p>
            <a:r>
              <a:rPr lang="en-US" sz="4000" dirty="0" smtClean="0">
                <a:latin typeface="Edwardian Script ITC" panose="030303020407070D0804" pitchFamily="66" charset="0"/>
              </a:rPr>
              <a:t>Marilyn Sands</a:t>
            </a:r>
            <a:endParaRPr lang="en-US" sz="4000" dirty="0">
              <a:latin typeface="Edwardian Script ITC" panose="030303020407070D0804" pitchFamily="66" charset="0"/>
            </a:endParaRPr>
          </a:p>
        </p:txBody>
      </p:sp>
      <p:sp>
        <p:nvSpPr>
          <p:cNvPr id="6" name="TextBox 5"/>
          <p:cNvSpPr txBox="1"/>
          <p:nvPr/>
        </p:nvSpPr>
        <p:spPr>
          <a:xfrm>
            <a:off x="3611880" y="1185129"/>
            <a:ext cx="2808514" cy="646331"/>
          </a:xfrm>
          <a:prstGeom prst="rect">
            <a:avLst/>
          </a:prstGeom>
          <a:noFill/>
        </p:spPr>
        <p:txBody>
          <a:bodyPr wrap="square" rtlCol="0">
            <a:spAutoFit/>
          </a:bodyPr>
          <a:lstStyle/>
          <a:p>
            <a:r>
              <a:rPr lang="en-US" sz="3600" dirty="0" smtClean="0">
                <a:latin typeface="Kunstler Script" panose="030304020206070D0D06" pitchFamily="66" charset="0"/>
              </a:rPr>
              <a:t>Terry Daly</a:t>
            </a:r>
            <a:endParaRPr lang="en-US" sz="3600" dirty="0">
              <a:latin typeface="Kunstler Script" panose="030304020206070D0D06" pitchFamily="66" charset="0"/>
            </a:endParaRPr>
          </a:p>
        </p:txBody>
      </p:sp>
      <p:sp>
        <p:nvSpPr>
          <p:cNvPr id="7" name="TextBox 6"/>
          <p:cNvSpPr txBox="1"/>
          <p:nvPr/>
        </p:nvSpPr>
        <p:spPr>
          <a:xfrm>
            <a:off x="1406433" y="1662617"/>
            <a:ext cx="2037805" cy="646331"/>
          </a:xfrm>
          <a:prstGeom prst="rect">
            <a:avLst/>
          </a:prstGeom>
          <a:noFill/>
        </p:spPr>
        <p:txBody>
          <a:bodyPr wrap="square" rtlCol="0">
            <a:spAutoFit/>
          </a:bodyPr>
          <a:lstStyle/>
          <a:p>
            <a:r>
              <a:rPr lang="en-US" sz="3600" dirty="0" smtClean="0">
                <a:latin typeface="French Script MT" panose="03020402040607040605" pitchFamily="66" charset="0"/>
              </a:rPr>
              <a:t>Denise Daly</a:t>
            </a:r>
            <a:endParaRPr lang="en-US" sz="3600" dirty="0">
              <a:latin typeface="French Script MT" panose="03020402040607040605" pitchFamily="66" charset="0"/>
            </a:endParaRPr>
          </a:p>
        </p:txBody>
      </p:sp>
      <p:sp>
        <p:nvSpPr>
          <p:cNvPr id="8" name="TextBox 7"/>
          <p:cNvSpPr txBox="1"/>
          <p:nvPr/>
        </p:nvSpPr>
        <p:spPr>
          <a:xfrm>
            <a:off x="8000182" y="4642391"/>
            <a:ext cx="2364377" cy="584775"/>
          </a:xfrm>
          <a:prstGeom prst="rect">
            <a:avLst/>
          </a:prstGeom>
          <a:noFill/>
        </p:spPr>
        <p:txBody>
          <a:bodyPr wrap="square" rtlCol="0">
            <a:spAutoFit/>
          </a:bodyPr>
          <a:lstStyle/>
          <a:p>
            <a:pPr algn="ctr"/>
            <a:r>
              <a:rPr lang="en-US" sz="3200" dirty="0" smtClean="0">
                <a:latin typeface="Freestyle Script" panose="030804020302050B0404" pitchFamily="66" charset="0"/>
              </a:rPr>
              <a:t>Katelyn Daly</a:t>
            </a:r>
            <a:endParaRPr lang="en-US" sz="3200" dirty="0">
              <a:latin typeface="Freestyle Script" panose="030804020302050B0404" pitchFamily="66" charset="0"/>
            </a:endParaRPr>
          </a:p>
        </p:txBody>
      </p:sp>
      <p:sp>
        <p:nvSpPr>
          <p:cNvPr id="9" name="TextBox 8"/>
          <p:cNvSpPr txBox="1"/>
          <p:nvPr/>
        </p:nvSpPr>
        <p:spPr>
          <a:xfrm>
            <a:off x="8000182" y="5344732"/>
            <a:ext cx="2312126" cy="523220"/>
          </a:xfrm>
          <a:prstGeom prst="rect">
            <a:avLst/>
          </a:prstGeom>
          <a:noFill/>
        </p:spPr>
        <p:txBody>
          <a:bodyPr wrap="square" rtlCol="0">
            <a:spAutoFit/>
          </a:bodyPr>
          <a:lstStyle/>
          <a:p>
            <a:pPr algn="ctr"/>
            <a:r>
              <a:rPr lang="en-US" sz="2800" dirty="0" smtClean="0">
                <a:latin typeface="Vladimir Script" panose="03050402040407070305" pitchFamily="66" charset="0"/>
              </a:rPr>
              <a:t>Amanda Stosiek</a:t>
            </a:r>
            <a:endParaRPr lang="en-US" sz="2800" dirty="0">
              <a:latin typeface="Vladimir Script" panose="03050402040407070305" pitchFamily="66" charset="0"/>
            </a:endParaRPr>
          </a:p>
        </p:txBody>
      </p:sp>
      <p:sp>
        <p:nvSpPr>
          <p:cNvPr id="10" name="TextBox 9"/>
          <p:cNvSpPr txBox="1"/>
          <p:nvPr/>
        </p:nvSpPr>
        <p:spPr>
          <a:xfrm>
            <a:off x="8137342" y="5985518"/>
            <a:ext cx="2037806" cy="523220"/>
          </a:xfrm>
          <a:prstGeom prst="rect">
            <a:avLst/>
          </a:prstGeom>
          <a:noFill/>
        </p:spPr>
        <p:txBody>
          <a:bodyPr wrap="square" rtlCol="0">
            <a:spAutoFit/>
          </a:bodyPr>
          <a:lstStyle/>
          <a:p>
            <a:pPr algn="ctr"/>
            <a:r>
              <a:rPr lang="en-US" sz="2800" dirty="0" smtClean="0">
                <a:latin typeface="Rage Italic" panose="03070502040507070304" pitchFamily="66" charset="0"/>
              </a:rPr>
              <a:t>Meghan Daly</a:t>
            </a:r>
            <a:endParaRPr lang="en-US" sz="2800" dirty="0">
              <a:latin typeface="Rage Italic" panose="03070502040507070304" pitchFamily="66" charset="0"/>
            </a:endParaRPr>
          </a:p>
        </p:txBody>
      </p:sp>
    </p:spTree>
    <p:extLst>
      <p:ext uri="{BB962C8B-B14F-4D97-AF65-F5344CB8AC3E}">
        <p14:creationId xmlns:p14="http://schemas.microsoft.com/office/powerpoint/2010/main" val="7657981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5025" y="689318"/>
            <a:ext cx="9612971" cy="1308294"/>
          </a:xfrm>
        </p:spPr>
        <p:txBody>
          <a:bodyPr/>
          <a:lstStyle/>
          <a:p>
            <a:r>
              <a:rPr lang="en-US" dirty="0" smtClean="0"/>
              <a:t>conversation</a:t>
            </a:r>
            <a:endParaRPr lang="en-US" dirty="0"/>
          </a:p>
        </p:txBody>
      </p:sp>
      <p:sp>
        <p:nvSpPr>
          <p:cNvPr id="3" name="Text Placeholder 2"/>
          <p:cNvSpPr>
            <a:spLocks noGrp="1"/>
          </p:cNvSpPr>
          <p:nvPr>
            <p:ph type="body" idx="1"/>
          </p:nvPr>
        </p:nvSpPr>
        <p:spPr>
          <a:xfrm>
            <a:off x="765025" y="2194560"/>
            <a:ext cx="9612971" cy="3376246"/>
          </a:xfrm>
        </p:spPr>
        <p:txBody>
          <a:bodyPr>
            <a:normAutofit fontScale="55000" lnSpcReduction="20000"/>
          </a:bodyPr>
          <a:lstStyle/>
          <a:p>
            <a:pPr fontAlgn="t"/>
            <a:r>
              <a:rPr lang="en-US" dirty="0"/>
              <a:t>How much formal education do you have?</a:t>
            </a:r>
          </a:p>
          <a:p>
            <a:pPr fontAlgn="t"/>
            <a:r>
              <a:rPr lang="en-US" dirty="0"/>
              <a:t/>
            </a:r>
            <a:br>
              <a:rPr lang="en-US" dirty="0"/>
            </a:br>
            <a:endParaRPr lang="en-US" dirty="0"/>
          </a:p>
          <a:p>
            <a:pPr fontAlgn="t"/>
            <a:r>
              <a:rPr lang="en-US" dirty="0"/>
              <a:t>What is your employment history?</a:t>
            </a:r>
          </a:p>
          <a:p>
            <a:pPr fontAlgn="t"/>
            <a:r>
              <a:rPr lang="en-US" dirty="0"/>
              <a:t/>
            </a:r>
            <a:br>
              <a:rPr lang="en-US" dirty="0"/>
            </a:br>
            <a:endParaRPr lang="en-US" dirty="0"/>
          </a:p>
          <a:p>
            <a:pPr fontAlgn="t"/>
            <a:r>
              <a:rPr lang="en-US" dirty="0"/>
              <a:t>How </a:t>
            </a:r>
            <a:r>
              <a:rPr lang="en-US" dirty="0" smtClean="0"/>
              <a:t>are/were </a:t>
            </a:r>
            <a:r>
              <a:rPr lang="en-US" dirty="0"/>
              <a:t>finances managed/divided in your household?</a:t>
            </a:r>
          </a:p>
          <a:p>
            <a:pPr fontAlgn="t"/>
            <a:r>
              <a:rPr lang="en-US" dirty="0"/>
              <a:t/>
            </a:r>
            <a:br>
              <a:rPr lang="en-US" dirty="0"/>
            </a:br>
            <a:endParaRPr lang="en-US" dirty="0"/>
          </a:p>
          <a:p>
            <a:pPr fontAlgn="t"/>
            <a:r>
              <a:rPr lang="en-US" dirty="0"/>
              <a:t>What was your role in your household?</a:t>
            </a:r>
          </a:p>
          <a:p>
            <a:pPr fontAlgn="t"/>
            <a:r>
              <a:rPr lang="en-US" dirty="0"/>
              <a:t/>
            </a:r>
            <a:br>
              <a:rPr lang="en-US" dirty="0"/>
            </a:br>
            <a:endParaRPr lang="en-US" dirty="0"/>
          </a:p>
          <a:p>
            <a:pPr fontAlgn="t"/>
            <a:r>
              <a:rPr lang="en-US" dirty="0"/>
              <a:t>How do you feel societal views of women's roles in the home and workplace have changed throughout your lifetime?</a:t>
            </a:r>
          </a:p>
          <a:p>
            <a:pPr fontAlgn="t"/>
            <a:r>
              <a:rPr lang="en-US" dirty="0"/>
              <a:t/>
            </a:r>
            <a:br>
              <a:rPr lang="en-US" dirty="0"/>
            </a:br>
            <a:endParaRPr lang="en-US" dirty="0"/>
          </a:p>
          <a:p>
            <a:pPr fontAlgn="t"/>
            <a:r>
              <a:rPr lang="en-US" dirty="0"/>
              <a:t>How do you feel about your experience as a women in the house and workplace? How have they compared to society's views?</a:t>
            </a:r>
          </a:p>
          <a:p>
            <a:endParaRPr lang="en-US" dirty="0"/>
          </a:p>
        </p:txBody>
      </p:sp>
    </p:spTree>
    <p:extLst>
      <p:ext uri="{BB962C8B-B14F-4D97-AF65-F5344CB8AC3E}">
        <p14:creationId xmlns:p14="http://schemas.microsoft.com/office/powerpoint/2010/main" val="56193615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1202689"/>
          </a:xfrm>
        </p:spPr>
        <p:txBody>
          <a:bodyPr>
            <a:normAutofit fontScale="90000"/>
          </a:bodyPr>
          <a:lstStyle/>
          <a:p>
            <a:r>
              <a:rPr lang="en-US" dirty="0" smtClean="0"/>
              <a:t>Marilyn sands</a:t>
            </a:r>
            <a:br>
              <a:rPr lang="en-US" dirty="0" smtClean="0"/>
            </a:br>
            <a:r>
              <a:rPr lang="en-US" sz="1400" dirty="0" smtClean="0"/>
              <a:t>1930</a:t>
            </a:r>
            <a:endParaRPr lang="en-US" dirty="0"/>
          </a:p>
        </p:txBody>
      </p:sp>
      <p:sp>
        <p:nvSpPr>
          <p:cNvPr id="3" name="Text Placeholder 2"/>
          <p:cNvSpPr>
            <a:spLocks noGrp="1"/>
          </p:cNvSpPr>
          <p:nvPr>
            <p:ph type="body" idx="1"/>
          </p:nvPr>
        </p:nvSpPr>
        <p:spPr>
          <a:xfrm>
            <a:off x="98475" y="2504048"/>
            <a:ext cx="10279522" cy="3151163"/>
          </a:xfrm>
        </p:spPr>
        <p:txBody>
          <a:bodyPr>
            <a:normAutofit/>
          </a:bodyPr>
          <a:lstStyle/>
          <a:p>
            <a:r>
              <a:rPr lang="en-US" dirty="0" smtClean="0"/>
              <a:t>Stay at home mom/housewife her whole life – was  the norm</a:t>
            </a:r>
          </a:p>
          <a:p>
            <a:r>
              <a:rPr lang="en-US" dirty="0" smtClean="0"/>
              <a:t>Husband in police force – served a few years as president of the family/women’s association</a:t>
            </a:r>
          </a:p>
          <a:p>
            <a:r>
              <a:rPr lang="en-US" dirty="0" smtClean="0"/>
              <a:t>Volunteered at daughters’ school</a:t>
            </a:r>
          </a:p>
          <a:p>
            <a:r>
              <a:rPr lang="en-US" dirty="0" smtClean="0"/>
              <a:t>Golf and tennis</a:t>
            </a:r>
          </a:p>
          <a:p>
            <a:r>
              <a:rPr lang="en-US" dirty="0" smtClean="0"/>
              <a:t>Few women had jobs</a:t>
            </a:r>
          </a:p>
          <a:p>
            <a:r>
              <a:rPr lang="en-US" dirty="0" smtClean="0"/>
              <a:t>Mostly office or sales jobs, some teachers</a:t>
            </a:r>
          </a:p>
          <a:p>
            <a:endParaRPr lang="en-US" dirty="0"/>
          </a:p>
          <a:p>
            <a:endParaRPr lang="en-US" dirty="0" smtClean="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2648" y="3706738"/>
            <a:ext cx="3511553" cy="263366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400974925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1202689"/>
          </a:xfrm>
        </p:spPr>
        <p:txBody>
          <a:bodyPr>
            <a:normAutofit fontScale="90000"/>
          </a:bodyPr>
          <a:lstStyle/>
          <a:p>
            <a:r>
              <a:rPr lang="en-US" dirty="0" smtClean="0"/>
              <a:t>Terry Daly</a:t>
            </a:r>
            <a:br>
              <a:rPr lang="en-US" dirty="0" smtClean="0"/>
            </a:br>
            <a:r>
              <a:rPr lang="en-US" sz="1800" dirty="0" smtClean="0"/>
              <a:t>1947</a:t>
            </a:r>
            <a:endParaRPr lang="en-US" sz="1800" dirty="0"/>
          </a:p>
        </p:txBody>
      </p:sp>
      <p:sp>
        <p:nvSpPr>
          <p:cNvPr id="3" name="Text Placeholder 2"/>
          <p:cNvSpPr>
            <a:spLocks noGrp="1"/>
          </p:cNvSpPr>
          <p:nvPr>
            <p:ph type="body" idx="1"/>
          </p:nvPr>
        </p:nvSpPr>
        <p:spPr>
          <a:xfrm>
            <a:off x="765025" y="3193365"/>
            <a:ext cx="9612971" cy="2504049"/>
          </a:xfrm>
        </p:spPr>
        <p:txBody>
          <a:bodyPr>
            <a:normAutofit fontScale="92500" lnSpcReduction="10000"/>
          </a:bodyPr>
          <a:lstStyle/>
          <a:p>
            <a:r>
              <a:rPr lang="en-US" dirty="0" smtClean="0"/>
              <a:t>Second wave of feminist movement</a:t>
            </a:r>
          </a:p>
          <a:p>
            <a:r>
              <a:rPr lang="en-US" dirty="0" smtClean="0"/>
              <a:t>“Society made you feel like you weren’t contributing…staying at home meant you weren’t really worth much and there was a lot of ridicule and negative talk about stay at home housewives.”</a:t>
            </a:r>
          </a:p>
          <a:p>
            <a:r>
              <a:rPr lang="en-US" dirty="0" smtClean="0"/>
              <a:t>“I think [today’s] society has put so much pressure on women. They have to do it all, and do it well…Take a step back and take time to smell the roses. It’s not all about money and impressing people it’s about life!”</a:t>
            </a:r>
          </a:p>
        </p:txBody>
      </p:sp>
      <p:pic>
        <p:nvPicPr>
          <p:cNvPr id="4" name="Picture 3"/>
          <p:cNvPicPr>
            <a:picLocks noChangeAspect="1"/>
          </p:cNvPicPr>
          <p:nvPr/>
        </p:nvPicPr>
        <p:blipFill>
          <a:blip r:embed="rId2">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val="0"/>
              </a:ext>
            </a:extLst>
          </a:blip>
          <a:stretch>
            <a:fillRect/>
          </a:stretch>
        </p:blipFill>
        <p:spPr>
          <a:xfrm>
            <a:off x="765025" y="260349"/>
            <a:ext cx="3910688" cy="2933016"/>
          </a:xfrm>
          <a:prstGeom prst="rect">
            <a:avLst/>
          </a:prstGeom>
          <a:effectLst>
            <a:glow rad="127000">
              <a:schemeClr val="accent1">
                <a:alpha val="87000"/>
              </a:schemeClr>
            </a:glow>
            <a:outerShdw blurRad="279400" dist="50800" dir="5400000" algn="ctr" rotWithShape="0">
              <a:srgbClr val="000000">
                <a:alpha val="43137"/>
              </a:srgbClr>
            </a:outerShdw>
            <a:reflection stA="45000" endPos="65000" dist="63500" dir="5400000" sy="-100000" algn="bl" rotWithShape="0"/>
          </a:effectLst>
        </p:spPr>
      </p:pic>
    </p:spTree>
    <p:extLst>
      <p:ext uri="{BB962C8B-B14F-4D97-AF65-F5344CB8AC3E}">
        <p14:creationId xmlns:p14="http://schemas.microsoft.com/office/powerpoint/2010/main" val="216389801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1202689"/>
          </a:xfrm>
        </p:spPr>
        <p:txBody>
          <a:bodyPr>
            <a:normAutofit fontScale="90000"/>
          </a:bodyPr>
          <a:lstStyle/>
          <a:p>
            <a:r>
              <a:rPr lang="en-US" dirty="0" err="1" smtClean="0"/>
              <a:t>denise</a:t>
            </a:r>
            <a:r>
              <a:rPr lang="en-US" dirty="0" smtClean="0"/>
              <a:t> Daly</a:t>
            </a:r>
            <a:br>
              <a:rPr lang="en-US" dirty="0" smtClean="0"/>
            </a:br>
            <a:r>
              <a:rPr lang="en-US" sz="1400" dirty="0" smtClean="0"/>
              <a:t>1972</a:t>
            </a:r>
            <a:endParaRPr lang="en-US" dirty="0"/>
          </a:p>
        </p:txBody>
      </p:sp>
      <p:sp>
        <p:nvSpPr>
          <p:cNvPr id="3" name="Text Placeholder 2"/>
          <p:cNvSpPr>
            <a:spLocks noGrp="1"/>
          </p:cNvSpPr>
          <p:nvPr>
            <p:ph type="body" idx="1"/>
          </p:nvPr>
        </p:nvSpPr>
        <p:spPr>
          <a:xfrm>
            <a:off x="168813" y="2504048"/>
            <a:ext cx="10209184" cy="3165231"/>
          </a:xfrm>
        </p:spPr>
        <p:txBody>
          <a:bodyPr>
            <a:normAutofit lnSpcReduction="10000"/>
          </a:bodyPr>
          <a:lstStyle/>
          <a:p>
            <a:r>
              <a:rPr lang="en-US" dirty="0" smtClean="0"/>
              <a:t>Stayed home to raise 3 daughters</a:t>
            </a:r>
          </a:p>
          <a:p>
            <a:r>
              <a:rPr lang="en-US" dirty="0"/>
              <a:t>F</a:t>
            </a:r>
            <a:r>
              <a:rPr lang="en-US" dirty="0" smtClean="0"/>
              <a:t>ull time para. in high school, current household roles slightly changed</a:t>
            </a:r>
          </a:p>
          <a:p>
            <a:r>
              <a:rPr lang="en-US" dirty="0" smtClean="0"/>
              <a:t>Never felt looked down upon for stay home and raising kids</a:t>
            </a:r>
          </a:p>
          <a:p>
            <a:r>
              <a:rPr lang="en-US" dirty="0" smtClean="0"/>
              <a:t>Sees women taking on more important roles in</a:t>
            </a:r>
          </a:p>
          <a:p>
            <a:r>
              <a:rPr lang="en-US" dirty="0" smtClean="0"/>
              <a:t> the workplace and being taken more seriously</a:t>
            </a:r>
          </a:p>
          <a:p>
            <a:r>
              <a:rPr lang="en-US" dirty="0" smtClean="0"/>
              <a:t>“I am very happy and very proud of the</a:t>
            </a:r>
          </a:p>
          <a:p>
            <a:r>
              <a:rPr lang="en-US" dirty="0" smtClean="0"/>
              <a:t>way my husband and I raised</a:t>
            </a:r>
          </a:p>
          <a:p>
            <a:r>
              <a:rPr lang="en-US" dirty="0" smtClean="0"/>
              <a:t> our children.”</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5025" y="4071501"/>
            <a:ext cx="3514566" cy="2057228"/>
          </a:xfrm>
          <a:prstGeom prst="roundRect">
            <a:avLst>
              <a:gd name="adj" fmla="val 8594"/>
            </a:avLst>
          </a:prstGeom>
          <a:solidFill>
            <a:srgbClr val="FFFFFF">
              <a:shade val="85000"/>
            </a:srgbClr>
          </a:solidFill>
          <a:ln>
            <a:noFill/>
          </a:ln>
          <a:effectLst>
            <a:glow rad="76200">
              <a:schemeClr val="accent1">
                <a:alpha val="40000"/>
              </a:schemeClr>
            </a:glow>
            <a:outerShdw blurRad="50800" dist="50800" dir="5400000" algn="ctr" rotWithShape="0">
              <a:srgbClr val="000000">
                <a:alpha val="43137"/>
              </a:srgbClr>
            </a:outerShdw>
          </a:effectLst>
        </p:spPr>
      </p:pic>
    </p:spTree>
    <p:extLst>
      <p:ext uri="{BB962C8B-B14F-4D97-AF65-F5344CB8AC3E}">
        <p14:creationId xmlns:p14="http://schemas.microsoft.com/office/powerpoint/2010/main" val="31230959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1202689"/>
          </a:xfrm>
        </p:spPr>
        <p:txBody>
          <a:bodyPr>
            <a:normAutofit fontScale="90000"/>
          </a:bodyPr>
          <a:lstStyle/>
          <a:p>
            <a:r>
              <a:rPr lang="en-US" dirty="0" err="1" smtClean="0"/>
              <a:t>katelyn</a:t>
            </a:r>
            <a:r>
              <a:rPr lang="en-US" dirty="0" smtClean="0"/>
              <a:t> Daly</a:t>
            </a:r>
            <a:br>
              <a:rPr lang="en-US" dirty="0" smtClean="0"/>
            </a:br>
            <a:r>
              <a:rPr lang="en-US" sz="1600" dirty="0" smtClean="0"/>
              <a:t>1991</a:t>
            </a:r>
            <a:endParaRPr lang="en-US" sz="1600" dirty="0"/>
          </a:p>
        </p:txBody>
      </p:sp>
      <p:sp>
        <p:nvSpPr>
          <p:cNvPr id="3" name="Text Placeholder 2"/>
          <p:cNvSpPr>
            <a:spLocks noGrp="1"/>
          </p:cNvSpPr>
          <p:nvPr>
            <p:ph type="body" idx="1"/>
          </p:nvPr>
        </p:nvSpPr>
        <p:spPr>
          <a:xfrm>
            <a:off x="765025" y="2504049"/>
            <a:ext cx="9612971" cy="2926080"/>
          </a:xfrm>
        </p:spPr>
        <p:txBody>
          <a:bodyPr>
            <a:normAutofit fontScale="92500" lnSpcReduction="20000"/>
          </a:bodyPr>
          <a:lstStyle/>
          <a:p>
            <a:r>
              <a:rPr lang="en-US" dirty="0" smtClean="0"/>
              <a:t>Feels in her lifetime society’s view on women’s roles has changed somewhat.  She feels that her generation is the first to not be expected to start a family soon out of high school and instead get an education and establish financial independence and security first.</a:t>
            </a:r>
          </a:p>
          <a:p>
            <a:r>
              <a:rPr lang="en-US" dirty="0" smtClean="0"/>
              <a:t>Grew up with a lot of friends with stay-at-home moms but does not see many today – sees this as a change in the norm for women today.</a:t>
            </a:r>
          </a:p>
          <a:p>
            <a:r>
              <a:rPr lang="en-US" dirty="0" smtClean="0"/>
              <a:t>Works mostly with women so she feels  “pretty standard”</a:t>
            </a:r>
          </a:p>
          <a:p>
            <a:r>
              <a:rPr lang="en-US" dirty="0" smtClean="0"/>
              <a:t> but knows that in other male dominant fields women seem to have more frustrations.</a:t>
            </a:r>
            <a:endParaRPr lang="en-US" dirty="0"/>
          </a:p>
        </p:txBody>
      </p:sp>
      <p:pic>
        <p:nvPicPr>
          <p:cNvPr id="4" name="Picture 3"/>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4804116" y="5056414"/>
            <a:ext cx="2541562" cy="1429629"/>
          </a:xfrm>
          <a:prstGeom prst="rect">
            <a:avLst/>
          </a:prstGeom>
          <a:ln>
            <a:noFill/>
          </a:ln>
          <a:effectLst>
            <a:softEdge rad="112500"/>
          </a:effectLst>
        </p:spPr>
      </p:pic>
      <p:pic>
        <p:nvPicPr>
          <p:cNvPr id="5" name="Picture 4"/>
          <p:cNvPicPr>
            <a:picLocks noChangeAspect="1"/>
          </p:cNvPicPr>
          <p:nvPr/>
        </p:nvPicPr>
        <p:blipFill>
          <a:blip r:embed="rId4">
            <a:extLst>
              <a:ext uri="{BEBA8EAE-BF5A-486C-A8C5-ECC9F3942E4B}">
                <a14:imgProps xmlns:a14="http://schemas.microsoft.com/office/drawing/2010/main">
                  <a14:imgLayer r:embed="rId5">
                    <a14:imgEffect>
                      <a14:sharpenSoften amount="25000"/>
                    </a14:imgEffect>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1561854" y="5056414"/>
            <a:ext cx="2445434" cy="1375557"/>
          </a:xfrm>
          <a:prstGeom prst="rect">
            <a:avLst/>
          </a:prstGeom>
          <a:ln>
            <a:noFill/>
          </a:ln>
          <a:effectLst>
            <a:softEdge rad="112500"/>
          </a:effectLst>
        </p:spPr>
      </p:pic>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66045" y="467456"/>
            <a:ext cx="2469857" cy="1961357"/>
          </a:xfrm>
          <a:prstGeom prst="rect">
            <a:avLst/>
          </a:prstGeom>
          <a:ln>
            <a:noFill/>
          </a:ln>
          <a:effectLst>
            <a:softEdge rad="112500"/>
          </a:effectLst>
        </p:spPr>
      </p:pic>
    </p:spTree>
    <p:extLst>
      <p:ext uri="{BB962C8B-B14F-4D97-AF65-F5344CB8AC3E}">
        <p14:creationId xmlns:p14="http://schemas.microsoft.com/office/powerpoint/2010/main" val="133120770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1202689"/>
          </a:xfrm>
        </p:spPr>
        <p:txBody>
          <a:bodyPr>
            <a:normAutofit fontScale="90000"/>
          </a:bodyPr>
          <a:lstStyle/>
          <a:p>
            <a:r>
              <a:rPr lang="en-US" dirty="0" smtClean="0"/>
              <a:t>Amanda Stosiek</a:t>
            </a:r>
            <a:br>
              <a:rPr lang="en-US" dirty="0" smtClean="0"/>
            </a:br>
            <a:r>
              <a:rPr lang="en-US" sz="1400" dirty="0" smtClean="0"/>
              <a:t>1992</a:t>
            </a:r>
            <a:endParaRPr lang="en-US" dirty="0"/>
          </a:p>
        </p:txBody>
      </p:sp>
      <p:sp>
        <p:nvSpPr>
          <p:cNvPr id="3" name="Text Placeholder 2"/>
          <p:cNvSpPr>
            <a:spLocks noGrp="1"/>
          </p:cNvSpPr>
          <p:nvPr>
            <p:ph type="body" idx="1"/>
          </p:nvPr>
        </p:nvSpPr>
        <p:spPr>
          <a:xfrm>
            <a:off x="765025" y="2504049"/>
            <a:ext cx="5171541" cy="3699804"/>
          </a:xfrm>
        </p:spPr>
        <p:txBody>
          <a:bodyPr>
            <a:normAutofit fontScale="70000" lnSpcReduction="20000"/>
          </a:bodyPr>
          <a:lstStyle/>
          <a:p>
            <a:r>
              <a:rPr lang="en-US" dirty="0" smtClean="0">
                <a:latin typeface="Segoe Print" panose="02000600000000000000" pitchFamily="2" charset="0"/>
              </a:rPr>
              <a:t>"I </a:t>
            </a:r>
            <a:r>
              <a:rPr lang="en-US" dirty="0">
                <a:latin typeface="Segoe Print" panose="02000600000000000000" pitchFamily="2" charset="0"/>
              </a:rPr>
              <a:t>am most anxious to enlist everyone who can speak or write to join in checking this mad, wicked folly of 'Women's Rights', with all its attendant horrors, on which her poor feeble sex is bent, forgetting every sense of womanly feelings and propriety. Feminists ought to get a good </a:t>
            </a:r>
            <a:r>
              <a:rPr lang="en-US" dirty="0" smtClean="0">
                <a:latin typeface="Segoe Print" panose="02000600000000000000" pitchFamily="2" charset="0"/>
              </a:rPr>
              <a:t>whooping</a:t>
            </a:r>
            <a:r>
              <a:rPr lang="en-US" dirty="0">
                <a:latin typeface="Segoe Print" panose="02000600000000000000" pitchFamily="2" charset="0"/>
              </a:rPr>
              <a:t>. Were woman to 'unsex' themselves by claiming equality with men, they would become the most hateful, heathen and disgusting of beings and would surely perish without male protection.“   </a:t>
            </a:r>
            <a:endParaRPr lang="en-US" dirty="0" smtClean="0">
              <a:latin typeface="Segoe Print" panose="02000600000000000000" pitchFamily="2" charset="0"/>
            </a:endParaRPr>
          </a:p>
          <a:p>
            <a:r>
              <a:rPr lang="en-US" dirty="0" smtClean="0"/>
              <a:t> </a:t>
            </a:r>
            <a:r>
              <a:rPr lang="en-US" dirty="0">
                <a:latin typeface="Segoe Print" panose="02000600000000000000" pitchFamily="2" charset="0"/>
              </a:rPr>
              <a:t>Queen </a:t>
            </a:r>
            <a:r>
              <a:rPr lang="en-US" dirty="0" smtClean="0">
                <a:latin typeface="Segoe Print" panose="02000600000000000000" pitchFamily="2" charset="0"/>
              </a:rPr>
              <a:t>Victoria</a:t>
            </a:r>
            <a:endParaRPr lang="en-US" dirty="0">
              <a:latin typeface="Segoe Print" panose="02000600000000000000" pitchFamily="2" charset="0"/>
            </a:endParaRPr>
          </a:p>
        </p:txBody>
      </p:sp>
      <p:sp>
        <p:nvSpPr>
          <p:cNvPr id="8" name="TextBox 7"/>
          <p:cNvSpPr txBox="1"/>
          <p:nvPr/>
        </p:nvSpPr>
        <p:spPr>
          <a:xfrm>
            <a:off x="6372665" y="2602523"/>
            <a:ext cx="4005331" cy="2585323"/>
          </a:xfrm>
          <a:prstGeom prst="rect">
            <a:avLst/>
          </a:prstGeom>
          <a:noFill/>
        </p:spPr>
        <p:txBody>
          <a:bodyPr wrap="square" rtlCol="0">
            <a:spAutoFit/>
          </a:bodyPr>
          <a:lstStyle/>
          <a:p>
            <a:r>
              <a:rPr lang="en-US" dirty="0">
                <a:latin typeface="Segoe Print" panose="02000600000000000000" pitchFamily="2" charset="0"/>
              </a:rPr>
              <a:t>“The rest of us have never embraced your victim mentality; we are not victims. We are people, the same way that men are. We are equal, yet different. We, unlike you, realize that is not mutually exclusive.”    </a:t>
            </a:r>
            <a:endParaRPr lang="en-US" dirty="0" smtClean="0">
              <a:latin typeface="Segoe Print" panose="02000600000000000000" pitchFamily="2" charset="0"/>
            </a:endParaRPr>
          </a:p>
          <a:p>
            <a:r>
              <a:rPr lang="en-US" dirty="0" smtClean="0">
                <a:latin typeface="Segoe Print" panose="02000600000000000000" pitchFamily="2" charset="0"/>
              </a:rPr>
              <a:t>  </a:t>
            </a:r>
            <a:r>
              <a:rPr lang="en-US" dirty="0">
                <a:latin typeface="Segoe Print" panose="02000600000000000000" pitchFamily="2" charset="0"/>
              </a:rPr>
              <a:t>Lori </a:t>
            </a:r>
            <a:r>
              <a:rPr lang="en-US" dirty="0" err="1">
                <a:latin typeface="Segoe Print" panose="02000600000000000000" pitchFamily="2" charset="0"/>
              </a:rPr>
              <a:t>Ziganto</a:t>
            </a:r>
            <a:endParaRPr lang="en-US" dirty="0">
              <a:latin typeface="Segoe Print" panose="02000600000000000000" pitchFamily="2" charset="0"/>
            </a:endParaRPr>
          </a:p>
          <a:p>
            <a:endParaRPr lang="en-US" dirty="0">
              <a:latin typeface="Segoe Print" panose="02000600000000000000" pitchFamily="2" charset="0"/>
            </a:endParaRPr>
          </a:p>
        </p:txBody>
      </p:sp>
    </p:spTree>
    <p:extLst>
      <p:ext uri="{BB962C8B-B14F-4D97-AF65-F5344CB8AC3E}">
        <p14:creationId xmlns:p14="http://schemas.microsoft.com/office/powerpoint/2010/main" val="272790685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1202689"/>
          </a:xfrm>
        </p:spPr>
        <p:txBody>
          <a:bodyPr>
            <a:normAutofit fontScale="90000"/>
          </a:bodyPr>
          <a:lstStyle/>
          <a:p>
            <a:r>
              <a:rPr lang="en-US" dirty="0" smtClean="0"/>
              <a:t>Meghan </a:t>
            </a:r>
            <a:r>
              <a:rPr lang="en-US" dirty="0" err="1" smtClean="0"/>
              <a:t>daly</a:t>
            </a:r>
            <a:r>
              <a:rPr lang="en-US" dirty="0" smtClean="0"/>
              <a:t/>
            </a:r>
            <a:br>
              <a:rPr lang="en-US" dirty="0" smtClean="0"/>
            </a:br>
            <a:r>
              <a:rPr lang="en-US" sz="1600" dirty="0" smtClean="0"/>
              <a:t>1993</a:t>
            </a:r>
            <a:endParaRPr lang="en-US" sz="1600" dirty="0"/>
          </a:p>
        </p:txBody>
      </p:sp>
      <p:sp>
        <p:nvSpPr>
          <p:cNvPr id="3" name="Text Placeholder 2"/>
          <p:cNvSpPr>
            <a:spLocks noGrp="1"/>
          </p:cNvSpPr>
          <p:nvPr>
            <p:ph type="body" idx="1"/>
          </p:nvPr>
        </p:nvSpPr>
        <p:spPr>
          <a:xfrm>
            <a:off x="765025" y="2504049"/>
            <a:ext cx="9612971" cy="2793372"/>
          </a:xfrm>
        </p:spPr>
        <p:txBody>
          <a:bodyPr/>
          <a:lstStyle/>
          <a:p>
            <a:r>
              <a:rPr lang="en-US" dirty="0" smtClean="0"/>
              <a:t> “I haven’t gone completely out into the world yet but I know that I’ll be breaking some glass ceilings; I want to eventually be in a position of leadership and influence - and for women, especially in business, it’s not very common yet.”</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53883" y="662549"/>
            <a:ext cx="1333500" cy="18415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36287" y="4067411"/>
            <a:ext cx="3227363" cy="212916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188812900"/>
      </p:ext>
    </p:extLst>
  </p:cSld>
  <p:clrMapOvr>
    <a:masterClrMapping/>
  </p:clrMapOvr>
  <p:timing>
    <p:tnLst>
      <p:par>
        <p:cTn id="1" dur="indefinite" restart="never" nodeType="tmRoot"/>
      </p:par>
    </p:tnLst>
  </p:timing>
</p:sld>
</file>

<file path=ppt/theme/theme1.xml><?xml version="1.0" encoding="utf-8"?>
<a:theme xmlns:a="http://schemas.openxmlformats.org/drawingml/2006/main" name="Crop">
  <a:themeElements>
    <a:clrScheme name="Crop">
      <a:dk1>
        <a:sysClr val="windowText" lastClr="000000"/>
      </a:dk1>
      <a:lt1>
        <a:sysClr val="window" lastClr="FFFFFF"/>
      </a:lt1>
      <a:dk2>
        <a:srgbClr val="432A30"/>
      </a:dk2>
      <a:lt2>
        <a:srgbClr val="F2F2F0"/>
      </a:lt2>
      <a:accent1>
        <a:srgbClr val="836C9F"/>
      </a:accent1>
      <a:accent2>
        <a:srgbClr val="BDAB56"/>
      </a:accent2>
      <a:accent3>
        <a:srgbClr val="B0565D"/>
      </a:accent3>
      <a:accent4>
        <a:srgbClr val="55B1BC"/>
      </a:accent4>
      <a:accent5>
        <a:srgbClr val="4D925F"/>
      </a:accent5>
      <a:accent6>
        <a:srgbClr val="E08C4A"/>
      </a:accent6>
      <a:hlink>
        <a:srgbClr val="55B1BC"/>
      </a:hlink>
      <a:folHlink>
        <a:srgbClr val="836C9F"/>
      </a:folHlink>
    </a:clrScheme>
    <a:fontScheme name="Crop">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9270AA94-2367-4B1E-B579-26147B222BD0}"/>
    </a:ext>
  </a:extLst>
</a:theme>
</file>

<file path=docProps/app.xml><?xml version="1.0" encoding="utf-8"?>
<Properties xmlns="http://schemas.openxmlformats.org/officeDocument/2006/extended-properties" xmlns:vt="http://schemas.openxmlformats.org/officeDocument/2006/docPropsVTypes">
  <Template>TM10001105[[fn=Crop]]</Template>
  <TotalTime>8176</TotalTime>
  <Words>549</Words>
  <Application>Microsoft Office PowerPoint</Application>
  <PresentationFormat>Widescreen</PresentationFormat>
  <Paragraphs>55</Paragraphs>
  <Slides>10</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10</vt:i4>
      </vt:variant>
    </vt:vector>
  </HeadingPairs>
  <TitlesOfParts>
    <vt:vector size="19" baseType="lpstr">
      <vt:lpstr>Edwardian Script ITC</vt:lpstr>
      <vt:lpstr>Franklin Gothic Book</vt:lpstr>
      <vt:lpstr>Freestyle Script</vt:lpstr>
      <vt:lpstr>French Script MT</vt:lpstr>
      <vt:lpstr>Kunstler Script</vt:lpstr>
      <vt:lpstr>Rage Italic</vt:lpstr>
      <vt:lpstr>Segoe Print</vt:lpstr>
      <vt:lpstr>Vladimir Script</vt:lpstr>
      <vt:lpstr>Crop</vt:lpstr>
      <vt:lpstr>{sands}{daly}{Stosiek} four generations of  women in the home and workplace</vt:lpstr>
      <vt:lpstr>PowerPoint Presentation</vt:lpstr>
      <vt:lpstr>conversation</vt:lpstr>
      <vt:lpstr>Marilyn sands 1930</vt:lpstr>
      <vt:lpstr>Terry Daly 1947</vt:lpstr>
      <vt:lpstr>denise Daly 1972</vt:lpstr>
      <vt:lpstr>katelyn Daly 1991</vt:lpstr>
      <vt:lpstr>Amanda Stosiek 1992</vt:lpstr>
      <vt:lpstr>Meghan daly 1993</vt:lpstr>
      <vt:lpstr>Sources on Feminism and Women’s Rights Movements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{sands}{daly}{Stosiek} four generations of  women in the home and workplace</dc:title>
  <dc:creator>Brad Stosiek</dc:creator>
  <cp:lastModifiedBy>Brad Stosiek</cp:lastModifiedBy>
  <cp:revision>29</cp:revision>
  <dcterms:created xsi:type="dcterms:W3CDTF">2015-12-01T12:36:11Z</dcterms:created>
  <dcterms:modified xsi:type="dcterms:W3CDTF">2015-12-07T04:52:54Z</dcterms:modified>
</cp:coreProperties>
</file>